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1">
          <p15:clr>
            <a:srgbClr val="A4A3A4"/>
          </p15:clr>
        </p15:guide>
        <p15:guide id="2" pos="953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annick, Susan(Psycho-Oncology)" initials="B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D2B5"/>
    <a:srgbClr val="47988B"/>
    <a:srgbClr val="E8F8F0"/>
    <a:srgbClr val="6B9886"/>
    <a:srgbClr val="7FB59E"/>
    <a:srgbClr val="9DDFBE"/>
    <a:srgbClr val="C9EDDB"/>
    <a:srgbClr val="AEE4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21" d="100"/>
          <a:sy n="21" d="100"/>
        </p:scale>
        <p:origin x="2148" y="52"/>
      </p:cViewPr>
      <p:guideLst>
        <p:guide orient="horz" pos="13481"/>
        <p:guide pos="95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857CB-FB16-45CA-BB8F-1BD516EAB346}" type="datetimeFigureOut">
              <a:rPr lang="en-IE" smtClean="0"/>
              <a:t>14/02/2022</a:t>
            </a:fld>
            <a:endParaRPr lang="en-IE"/>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FC4AD-0BA8-4445-ACE5-D33BAA066E6B}" type="slidenum">
              <a:rPr lang="en-IE" smtClean="0"/>
              <a:t>‹#›</a:t>
            </a:fld>
            <a:endParaRPr lang="en-IE"/>
          </a:p>
        </p:txBody>
      </p:sp>
    </p:spTree>
    <p:extLst>
      <p:ext uri="{BB962C8B-B14F-4D97-AF65-F5344CB8AC3E}">
        <p14:creationId xmlns:p14="http://schemas.microsoft.com/office/powerpoint/2010/main" val="1840495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A36128-25AA-6F4F-8E03-EA2A57A423A6}"/>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3975" y="20160"/>
            <a:ext cx="30319187" cy="43238253"/>
          </a:xfrm>
          <a:prstGeom prst="rect">
            <a:avLst/>
          </a:prstGeom>
        </p:spPr>
      </p:pic>
    </p:spTree>
    <p:extLst>
      <p:ext uri="{BB962C8B-B14F-4D97-AF65-F5344CB8AC3E}">
        <p14:creationId xmlns:p14="http://schemas.microsoft.com/office/powerpoint/2010/main" val="250134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9D4412-DEB2-4DFC-AEF3-71E9C753CFE9}" type="datetimeFigureOut">
              <a:rPr lang="en-IE" smtClean="0"/>
              <a:t>14/02/2022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3902134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9D4412-DEB2-4DFC-AEF3-71E9C753CFE9}" type="datetimeFigureOut">
              <a:rPr lang="en-IE" smtClean="0"/>
              <a:t>14/02/2022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3436389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9D4412-DEB2-4DFC-AEF3-71E9C753CFE9}" type="datetimeFigureOut">
              <a:rPr lang="en-IE" smtClean="0"/>
              <a:t>14/02/2022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1473703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9D4412-DEB2-4DFC-AEF3-71E9C753CFE9}" type="datetimeFigureOut">
              <a:rPr lang="en-IE" smtClean="0"/>
              <a:t>14/02/2022</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2180455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9D4412-DEB2-4DFC-AEF3-71E9C753CFE9}" type="datetimeFigureOut">
              <a:rPr lang="en-IE" smtClean="0"/>
              <a:t>14/02/2022</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3295030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9D4412-DEB2-4DFC-AEF3-71E9C753CFE9}" type="datetimeFigureOut">
              <a:rPr lang="en-IE" smtClean="0"/>
              <a:t>14/02/2022</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4080773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Edit Master text styles</a:t>
            </a:r>
          </a:p>
        </p:txBody>
      </p:sp>
      <p:sp>
        <p:nvSpPr>
          <p:cNvPr id="5" name="Date Placeholder 4"/>
          <p:cNvSpPr>
            <a:spLocks noGrp="1"/>
          </p:cNvSpPr>
          <p:nvPr>
            <p:ph type="dt" sz="half" idx="10"/>
          </p:nvPr>
        </p:nvSpPr>
        <p:spPr/>
        <p:txBody>
          <a:bodyPr/>
          <a:lstStyle/>
          <a:p>
            <a:fld id="{049D4412-DEB2-4DFC-AEF3-71E9C753CFE9}" type="datetimeFigureOut">
              <a:rPr lang="en-IE" smtClean="0"/>
              <a:t>14/02/2022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1909773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a:t>Click icon to add picture</a:t>
            </a:r>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Edit Master text styles</a:t>
            </a:r>
          </a:p>
        </p:txBody>
      </p:sp>
      <p:sp>
        <p:nvSpPr>
          <p:cNvPr id="5" name="Date Placeholder 4"/>
          <p:cNvSpPr>
            <a:spLocks noGrp="1"/>
          </p:cNvSpPr>
          <p:nvPr>
            <p:ph type="dt" sz="half" idx="10"/>
          </p:nvPr>
        </p:nvSpPr>
        <p:spPr/>
        <p:txBody>
          <a:bodyPr/>
          <a:lstStyle/>
          <a:p>
            <a:fld id="{049D4412-DEB2-4DFC-AEF3-71E9C753CFE9}" type="datetimeFigureOut">
              <a:rPr lang="en-IE" smtClean="0"/>
              <a:t>14/02/2022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2526003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9D4412-DEB2-4DFC-AEF3-71E9C753CFE9}" type="datetimeFigureOut">
              <a:rPr lang="en-IE" smtClean="0"/>
              <a:t>14/02/2022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527562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9D4412-DEB2-4DFC-AEF3-71E9C753CFE9}" type="datetimeFigureOut">
              <a:rPr lang="en-IE" smtClean="0"/>
              <a:t>14/02/2022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1637472-54A5-4010-82E7-10A113D29236}" type="slidenum">
              <a:rPr lang="en-IE" smtClean="0"/>
              <a:t>‹#›</a:t>
            </a:fld>
            <a:endParaRPr lang="en-IE"/>
          </a:p>
        </p:txBody>
      </p:sp>
    </p:spTree>
    <p:extLst>
      <p:ext uri="{BB962C8B-B14F-4D97-AF65-F5344CB8AC3E}">
        <p14:creationId xmlns:p14="http://schemas.microsoft.com/office/powerpoint/2010/main" val="2389574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049D4412-DEB2-4DFC-AEF3-71E9C753CFE9}" type="datetimeFigureOut">
              <a:rPr lang="en-IE" smtClean="0"/>
              <a:t>14/02/2022</a:t>
            </a:fld>
            <a:endParaRPr lang="en-IE"/>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61637472-54A5-4010-82E7-10A113D29236}" type="slidenum">
              <a:rPr lang="en-IE" smtClean="0"/>
              <a:t>‹#›</a:t>
            </a:fld>
            <a:endParaRPr lang="en-IE"/>
          </a:p>
        </p:txBody>
      </p:sp>
    </p:spTree>
    <p:extLst>
      <p:ext uri="{BB962C8B-B14F-4D97-AF65-F5344CB8AC3E}">
        <p14:creationId xmlns:p14="http://schemas.microsoft.com/office/powerpoint/2010/main" val="38554823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AutoShape 4" descr="Home - INITIative"/>
          <p:cNvSpPr>
            <a:spLocks noChangeAspect="1" noChangeArrowheads="1"/>
          </p:cNvSpPr>
          <p:nvPr/>
        </p:nvSpPr>
        <p:spPr bwMode="auto">
          <a:xfrm>
            <a:off x="-2663825" y="-90333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sz="4000">
              <a:latin typeface="Arial" panose="020B0604020202020204" pitchFamily="34" charset="0"/>
              <a:cs typeface="Arial" panose="020B0604020202020204" pitchFamily="34" charset="0"/>
            </a:endParaRPr>
          </a:p>
        </p:txBody>
      </p:sp>
      <p:sp>
        <p:nvSpPr>
          <p:cNvPr id="6" name="Rectangle 5"/>
          <p:cNvSpPr/>
          <p:nvPr/>
        </p:nvSpPr>
        <p:spPr>
          <a:xfrm>
            <a:off x="155575" y="7953497"/>
            <a:ext cx="30376813" cy="643211"/>
          </a:xfrm>
          <a:prstGeom prst="rect">
            <a:avLst/>
          </a:prstGeom>
          <a:gradFill flip="none" rotWithShape="1">
            <a:gsLst>
              <a:gs pos="0">
                <a:srgbClr val="AEE4C9">
                  <a:shade val="30000"/>
                  <a:satMod val="115000"/>
                  <a:lumMod val="75000"/>
                  <a:lumOff val="25000"/>
                </a:srgbClr>
              </a:gs>
              <a:gs pos="50000">
                <a:srgbClr val="AEE4C9">
                  <a:shade val="67500"/>
                  <a:satMod val="115000"/>
                </a:srgbClr>
              </a:gs>
              <a:gs pos="100000">
                <a:srgbClr val="AEE4C9">
                  <a:shade val="100000"/>
                  <a:satMod val="115000"/>
                </a:srgbClr>
              </a:gs>
            </a:gsLst>
            <a:path path="circle">
              <a:fillToRect l="50000" t="50000" r="50000" b="50000"/>
            </a:path>
            <a:tileRect/>
          </a:gra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E" sz="4000">
              <a:latin typeface="Arial" panose="020B0604020202020204" pitchFamily="34" charset="0"/>
              <a:cs typeface="Arial" panose="020B0604020202020204" pitchFamily="34" charset="0"/>
            </a:endParaRPr>
          </a:p>
        </p:txBody>
      </p:sp>
      <p:sp>
        <p:nvSpPr>
          <p:cNvPr id="7" name="TextBox 6"/>
          <p:cNvSpPr txBox="1"/>
          <p:nvPr/>
        </p:nvSpPr>
        <p:spPr>
          <a:xfrm>
            <a:off x="792480" y="30258062"/>
            <a:ext cx="25826719" cy="6247864"/>
          </a:xfrm>
          <a:prstGeom prst="rect">
            <a:avLst/>
          </a:prstGeom>
          <a:noFill/>
          <a:ln>
            <a:noFill/>
          </a:ln>
        </p:spPr>
        <p:txBody>
          <a:bodyPr wrap="square" rtlCol="0">
            <a:spAutoFit/>
          </a:bodyPr>
          <a:lstStyle/>
          <a:p>
            <a:pPr marL="571500" indent="-571500">
              <a:buFont typeface="Arial" panose="020B0604020202020204" pitchFamily="34" charset="0"/>
              <a:buChar char="•"/>
            </a:pPr>
            <a:r>
              <a:rPr lang="en-IE" sz="4000" dirty="0">
                <a:latin typeface="Arial" panose="020B0604020202020204" pitchFamily="34" charset="0"/>
                <a:cs typeface="Arial" panose="020B0604020202020204" pitchFamily="34" charset="0"/>
              </a:rPr>
              <a:t>Parents had greater concerns that their children in the transition process</a:t>
            </a:r>
            <a:r>
              <a:rPr lang="en-IE" sz="4000" dirty="0" smtClean="0">
                <a:latin typeface="Arial" panose="020B0604020202020204" pitchFamily="34" charset="0"/>
                <a:cs typeface="Arial" panose="020B0604020202020204" pitchFamily="34" charset="0"/>
              </a:rPr>
              <a:t>.</a:t>
            </a:r>
          </a:p>
          <a:p>
            <a:pPr marL="571500" indent="-571500">
              <a:buFont typeface="Arial" panose="020B0604020202020204" pitchFamily="34" charset="0"/>
              <a:buChar char="•"/>
            </a:pPr>
            <a:r>
              <a:rPr lang="en-IE" sz="4000" dirty="0" smtClean="0">
                <a:latin typeface="Arial" panose="020B0604020202020204" pitchFamily="34" charset="0"/>
                <a:cs typeface="Arial" panose="020B0604020202020204" pitchFamily="34" charset="0"/>
              </a:rPr>
              <a:t>One year since transition, </a:t>
            </a:r>
            <a:r>
              <a:rPr lang="en-IE" sz="4000" dirty="0">
                <a:latin typeface="Arial" panose="020B0604020202020204" pitchFamily="34" charset="0"/>
                <a:cs typeface="Arial" panose="020B0604020202020204" pitchFamily="34" charset="0"/>
              </a:rPr>
              <a:t>the adolescents </a:t>
            </a:r>
            <a:r>
              <a:rPr lang="en-IE" sz="4000" dirty="0" smtClean="0">
                <a:latin typeface="Arial" panose="020B0604020202020204" pitchFamily="34" charset="0"/>
                <a:cs typeface="Arial" panose="020B0604020202020204" pitchFamily="34" charset="0"/>
              </a:rPr>
              <a:t>felt they could express their </a:t>
            </a:r>
            <a:r>
              <a:rPr lang="en-IE" sz="4000" dirty="0">
                <a:latin typeface="Arial" panose="020B0604020202020204" pitchFamily="34" charset="0"/>
                <a:cs typeface="Arial" panose="020B0604020202020204" pitchFamily="34" charset="0"/>
              </a:rPr>
              <a:t>concerns and </a:t>
            </a:r>
            <a:r>
              <a:rPr lang="en-IE" sz="4000" dirty="0" smtClean="0">
                <a:latin typeface="Arial" panose="020B0604020202020204" pitchFamily="34" charset="0"/>
                <a:cs typeface="Arial" panose="020B0604020202020204" pitchFamily="34" charset="0"/>
              </a:rPr>
              <a:t>would </a:t>
            </a:r>
            <a:r>
              <a:rPr lang="en-IE" sz="4000" dirty="0">
                <a:latin typeface="Arial" panose="020B0604020202020204" pitchFamily="34" charset="0"/>
                <a:cs typeface="Arial" panose="020B0604020202020204" pitchFamily="34" charset="0"/>
              </a:rPr>
              <a:t>independently contact the service about these. </a:t>
            </a:r>
            <a:endParaRPr lang="en-IE" sz="4000" dirty="0" smtClean="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IE" sz="4000" dirty="0" smtClean="0">
                <a:latin typeface="Arial" panose="020B0604020202020204" pitchFamily="34" charset="0"/>
                <a:cs typeface="Arial" panose="020B0604020202020204" pitchFamily="34" charset="0"/>
              </a:rPr>
              <a:t>The </a:t>
            </a:r>
            <a:r>
              <a:rPr lang="en-IE" sz="4000" dirty="0">
                <a:latin typeface="Arial" panose="020B0604020202020204" pitchFamily="34" charset="0"/>
                <a:cs typeface="Arial" panose="020B0604020202020204" pitchFamily="34" charset="0"/>
              </a:rPr>
              <a:t>service needs to </a:t>
            </a:r>
            <a:r>
              <a:rPr lang="en-IE" sz="4000" dirty="0" smtClean="0">
                <a:latin typeface="Arial" panose="020B0604020202020204" pitchFamily="34" charset="0"/>
                <a:cs typeface="Arial" panose="020B0604020202020204" pitchFamily="34" charset="0"/>
              </a:rPr>
              <a:t>provide </a:t>
            </a:r>
            <a:r>
              <a:rPr lang="en-IE" sz="4000" dirty="0">
                <a:latin typeface="Arial" panose="020B0604020202020204" pitchFamily="34" charset="0"/>
                <a:cs typeface="Arial" panose="020B0604020202020204" pitchFamily="34" charset="0"/>
              </a:rPr>
              <a:t>more information about the topics </a:t>
            </a:r>
            <a:r>
              <a:rPr lang="en-IE" sz="4000" dirty="0" smtClean="0">
                <a:latin typeface="Arial" panose="020B0604020202020204" pitchFamily="34" charset="0"/>
                <a:cs typeface="Arial" panose="020B0604020202020204" pitchFamily="34" charset="0"/>
              </a:rPr>
              <a:t>such as fatigue, stress and diet </a:t>
            </a:r>
            <a:r>
              <a:rPr lang="en-IE" sz="4000" dirty="0">
                <a:latin typeface="Arial" panose="020B0604020202020204" pitchFamily="34" charset="0"/>
                <a:cs typeface="Arial" panose="020B0604020202020204" pitchFamily="34" charset="0"/>
              </a:rPr>
              <a:t>and </a:t>
            </a:r>
            <a:r>
              <a:rPr lang="en-IE" sz="4000" dirty="0" smtClean="0">
                <a:latin typeface="Arial" panose="020B0604020202020204" pitchFamily="34" charset="0"/>
                <a:cs typeface="Arial" panose="020B0604020202020204" pitchFamily="34" charset="0"/>
              </a:rPr>
              <a:t>offer more support when adolescent is attending the </a:t>
            </a:r>
            <a:r>
              <a:rPr lang="en-IE" sz="4000" dirty="0">
                <a:latin typeface="Arial" panose="020B0604020202020204" pitchFamily="34" charset="0"/>
                <a:cs typeface="Arial" panose="020B0604020202020204" pitchFamily="34" charset="0"/>
              </a:rPr>
              <a:t>infusion </a:t>
            </a:r>
            <a:r>
              <a:rPr lang="en-IE" sz="4000" dirty="0" smtClean="0">
                <a:latin typeface="Arial" panose="020B0604020202020204" pitchFamily="34" charset="0"/>
                <a:cs typeface="Arial" panose="020B0604020202020204" pitchFamily="34" charset="0"/>
              </a:rPr>
              <a:t>suite</a:t>
            </a:r>
          </a:p>
          <a:p>
            <a:pPr marL="571500" indent="-571500">
              <a:buFont typeface="Arial" panose="020B0604020202020204" pitchFamily="34" charset="0"/>
              <a:buChar char="•"/>
            </a:pPr>
            <a:r>
              <a:rPr lang="en-IE" sz="4000" dirty="0" smtClean="0">
                <a:latin typeface="Arial" panose="020B0604020202020204" pitchFamily="34" charset="0"/>
                <a:cs typeface="Arial" panose="020B0604020202020204" pitchFamily="34" charset="0"/>
              </a:rPr>
              <a:t>The </a:t>
            </a:r>
            <a:r>
              <a:rPr lang="en-IE" sz="4000" dirty="0">
                <a:latin typeface="Arial" panose="020B0604020202020204" pitchFamily="34" charset="0"/>
                <a:cs typeface="Arial" panose="020B0604020202020204" pitchFamily="34" charset="0"/>
              </a:rPr>
              <a:t>introduction to the IBD service of the patient information booklet, dedicated adolescent clinics, pre attendance MDT introduction meeting have helped create a positive experience for the adolescents and parents</a:t>
            </a:r>
            <a:r>
              <a:rPr lang="en-IE" sz="4000" dirty="0" smtClean="0">
                <a:latin typeface="Arial" panose="020B0604020202020204" pitchFamily="34" charset="0"/>
                <a:cs typeface="Arial" panose="020B0604020202020204" pitchFamily="34" charset="0"/>
              </a:rPr>
              <a:t>.</a:t>
            </a:r>
          </a:p>
          <a:p>
            <a:pPr marL="571500" indent="-571500">
              <a:buFont typeface="Arial" panose="020B0604020202020204" pitchFamily="34" charset="0"/>
              <a:buChar char="•"/>
            </a:pPr>
            <a:r>
              <a:rPr lang="en-IE" sz="4000" dirty="0" smtClean="0">
                <a:latin typeface="Arial" panose="020B0604020202020204" pitchFamily="34" charset="0"/>
                <a:cs typeface="Arial" panose="020B0604020202020204" pitchFamily="34" charset="0"/>
              </a:rPr>
              <a:t>The </a:t>
            </a:r>
            <a:r>
              <a:rPr lang="en-IE" sz="4000" dirty="0">
                <a:latin typeface="Arial" panose="020B0604020202020204" pitchFamily="34" charset="0"/>
                <a:cs typeface="Arial" panose="020B0604020202020204" pitchFamily="34" charset="0"/>
              </a:rPr>
              <a:t>MDT model of transition may help facilitate an individualised intervention pathway to increase information and address concerns, in order to improve outcomes for this group.</a:t>
            </a:r>
          </a:p>
        </p:txBody>
      </p:sp>
      <p:sp>
        <p:nvSpPr>
          <p:cNvPr id="11" name="TextBox 10"/>
          <p:cNvSpPr txBox="1"/>
          <p:nvPr/>
        </p:nvSpPr>
        <p:spPr>
          <a:xfrm>
            <a:off x="424310" y="9775979"/>
            <a:ext cx="13865225" cy="5016758"/>
          </a:xfrm>
          <a:prstGeom prst="rect">
            <a:avLst/>
          </a:prstGeom>
          <a:noFill/>
          <a:ln>
            <a:noFill/>
          </a:ln>
        </p:spPr>
        <p:txBody>
          <a:bodyPr wrap="square" lIns="90000" rtlCol="0">
            <a:spAutoFit/>
          </a:bodyPr>
          <a:lstStyle/>
          <a:p>
            <a:r>
              <a:rPr lang="en-IE" sz="4000" dirty="0">
                <a:latin typeface="Arial" panose="020B0604020202020204" pitchFamily="34" charset="0"/>
                <a:ea typeface="Times New Roman" panose="02020603050405020304" pitchFamily="18" charset="0"/>
              </a:rPr>
              <a:t>A nurse led service improvement project has implemented a </a:t>
            </a:r>
            <a:r>
              <a:rPr lang="en-IE" sz="4000" dirty="0" smtClean="0">
                <a:latin typeface="Arial" panose="020B0604020202020204" pitchFamily="34" charset="0"/>
                <a:ea typeface="Times New Roman" panose="02020603050405020304" pitchFamily="18" charset="0"/>
              </a:rPr>
              <a:t>structured Multidisciplinary team (MDT), biopsychosocial </a:t>
            </a:r>
            <a:r>
              <a:rPr lang="en-IE" sz="4000" dirty="0">
                <a:latin typeface="Arial" panose="020B0604020202020204" pitchFamily="34" charset="0"/>
                <a:ea typeface="Times New Roman" panose="02020603050405020304" pitchFamily="18" charset="0"/>
              </a:rPr>
              <a:t>model of transition for </a:t>
            </a:r>
            <a:r>
              <a:rPr lang="en-IE" sz="4000" dirty="0" smtClean="0">
                <a:latin typeface="Arial" panose="020B0604020202020204" pitchFamily="34" charset="0"/>
                <a:ea typeface="Times New Roman" panose="02020603050405020304" pitchFamily="18" charset="0"/>
              </a:rPr>
              <a:t>adolescents. </a:t>
            </a:r>
          </a:p>
          <a:p>
            <a:r>
              <a:rPr lang="en-IE" sz="4000" dirty="0" smtClean="0">
                <a:latin typeface="Arial" panose="020B0604020202020204" pitchFamily="34" charset="0"/>
                <a:ea typeface="Times New Roman" panose="02020603050405020304" pitchFamily="18" charset="0"/>
              </a:rPr>
              <a:t>International Guidelines </a:t>
            </a:r>
            <a:r>
              <a:rPr lang="en-IE" sz="4000" dirty="0">
                <a:latin typeface="Arial" panose="020B0604020202020204" pitchFamily="34" charset="0"/>
                <a:ea typeface="Times New Roman" panose="02020603050405020304" pitchFamily="18" charset="0"/>
              </a:rPr>
              <a:t>recommend obtaining service user and carer/parent perspective on the </a:t>
            </a:r>
            <a:r>
              <a:rPr lang="en-IE" sz="4000" dirty="0" smtClean="0">
                <a:latin typeface="Arial" panose="020B0604020202020204" pitchFamily="34" charset="0"/>
                <a:ea typeface="Times New Roman" panose="02020603050405020304" pitchFamily="18" charset="0"/>
              </a:rPr>
              <a:t>transition process </a:t>
            </a:r>
            <a:r>
              <a:rPr lang="en-IE" sz="4000" dirty="0">
                <a:latin typeface="Arial" panose="020B0604020202020204" pitchFamily="34" charset="0"/>
                <a:ea typeface="Times New Roman" panose="02020603050405020304" pitchFamily="18" charset="0"/>
              </a:rPr>
              <a:t>and identifying when additional emotional and psychological support is required</a:t>
            </a:r>
            <a:r>
              <a:rPr lang="en-IE" sz="4000" dirty="0" smtClean="0">
                <a:latin typeface="Arial" panose="020B0604020202020204" pitchFamily="34" charset="0"/>
                <a:ea typeface="Times New Roman" panose="02020603050405020304" pitchFamily="18" charset="0"/>
              </a:rPr>
              <a:t>. </a:t>
            </a:r>
            <a:r>
              <a:rPr lang="en-IE" sz="4000" baseline="30000" dirty="0" smtClean="0">
                <a:latin typeface="Arial" panose="020B0604020202020204" pitchFamily="34" charset="0"/>
                <a:ea typeface="Times New Roman" panose="02020603050405020304" pitchFamily="18" charset="0"/>
              </a:rPr>
              <a:t> </a:t>
            </a:r>
            <a:r>
              <a:rPr lang="en-IE" sz="4000" dirty="0">
                <a:latin typeface="Arial" panose="020B0604020202020204" pitchFamily="34" charset="0"/>
                <a:ea typeface="Times New Roman" panose="02020603050405020304" pitchFamily="18" charset="0"/>
              </a:rPr>
              <a:t>This had not </a:t>
            </a:r>
            <a:r>
              <a:rPr lang="en-IE" sz="4000" dirty="0" smtClean="0">
                <a:latin typeface="Arial" panose="020B0604020202020204" pitchFamily="34" charset="0"/>
                <a:ea typeface="Times New Roman" panose="02020603050405020304" pitchFamily="18" charset="0"/>
              </a:rPr>
              <a:t>been previously undertaken </a:t>
            </a:r>
            <a:r>
              <a:rPr lang="en-IE" sz="4000" dirty="0">
                <a:latin typeface="Arial" panose="020B0604020202020204" pitchFamily="34" charset="0"/>
                <a:ea typeface="Times New Roman" panose="02020603050405020304" pitchFamily="18" charset="0"/>
              </a:rPr>
              <a:t>by the </a:t>
            </a:r>
            <a:r>
              <a:rPr lang="en-IE" sz="4000" dirty="0" smtClean="0">
                <a:latin typeface="Arial" panose="020B0604020202020204" pitchFamily="34" charset="0"/>
                <a:ea typeface="Times New Roman" panose="02020603050405020304" pitchFamily="18" charset="0"/>
              </a:rPr>
              <a:t>service.</a:t>
            </a:r>
            <a:endParaRPr lang="en-GB" sz="4000" dirty="0">
              <a:latin typeface="Arial" panose="020B0604020202020204" pitchFamily="34" charset="0"/>
              <a:cs typeface="Arial" panose="020B0604020202020204" pitchFamily="34" charset="0"/>
            </a:endParaRPr>
          </a:p>
        </p:txBody>
      </p:sp>
      <p:sp>
        <p:nvSpPr>
          <p:cNvPr id="9" name="AutoShape 7" descr="Irish Society for Colitis and Crohns Disease | LinkedIn"/>
          <p:cNvSpPr>
            <a:spLocks noChangeAspect="1" noChangeArrowheads="1"/>
          </p:cNvSpPr>
          <p:nvPr/>
        </p:nvSpPr>
        <p:spPr bwMode="auto">
          <a:xfrm>
            <a:off x="155575" y="-1973263"/>
            <a:ext cx="4162425" cy="11049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sz="40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6FEEE32-D55C-C34E-A615-2471AD61A097}"/>
              </a:ext>
            </a:extLst>
          </p:cNvPr>
          <p:cNvSpPr txBox="1"/>
          <p:nvPr/>
        </p:nvSpPr>
        <p:spPr>
          <a:xfrm>
            <a:off x="3013151" y="8682608"/>
            <a:ext cx="7772400" cy="923330"/>
          </a:xfrm>
          <a:prstGeom prst="rect">
            <a:avLst/>
          </a:prstGeom>
          <a:noFill/>
          <a:ln>
            <a:noFill/>
          </a:ln>
        </p:spPr>
        <p:txBody>
          <a:bodyPr wrap="square" rtlCol="0">
            <a:spAutoFit/>
          </a:bodyPr>
          <a:lstStyle/>
          <a:p>
            <a:pPr algn="ctr"/>
            <a:r>
              <a:rPr lang="en-IE" sz="5400" b="1" dirty="0" smtClean="0">
                <a:solidFill>
                  <a:srgbClr val="47988B"/>
                </a:solidFill>
                <a:latin typeface="Arial" panose="020B0604020202020204" pitchFamily="34" charset="0"/>
                <a:cs typeface="Arial" panose="020B0604020202020204" pitchFamily="34" charset="0"/>
              </a:rPr>
              <a:t>Background</a:t>
            </a:r>
            <a:endParaRPr lang="en-IE" sz="5400" b="1" dirty="0">
              <a:solidFill>
                <a:srgbClr val="47988B"/>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F0C28E2-79E1-E04F-99A7-9E3EFB8EEED3}"/>
              </a:ext>
            </a:extLst>
          </p:cNvPr>
          <p:cNvSpPr txBox="1"/>
          <p:nvPr/>
        </p:nvSpPr>
        <p:spPr>
          <a:xfrm>
            <a:off x="18968093" y="8656993"/>
            <a:ext cx="7368543" cy="923330"/>
          </a:xfrm>
          <a:prstGeom prst="rect">
            <a:avLst/>
          </a:prstGeom>
          <a:noFill/>
          <a:ln>
            <a:noFill/>
          </a:ln>
        </p:spPr>
        <p:txBody>
          <a:bodyPr wrap="square" rtlCol="0">
            <a:spAutoFit/>
          </a:bodyPr>
          <a:lstStyle/>
          <a:p>
            <a:pPr algn="ctr"/>
            <a:r>
              <a:rPr lang="en-IE" sz="5400" b="1" dirty="0" smtClean="0">
                <a:solidFill>
                  <a:srgbClr val="47988B"/>
                </a:solidFill>
                <a:latin typeface="Arial" panose="020B0604020202020204" pitchFamily="34" charset="0"/>
                <a:cs typeface="Arial" panose="020B0604020202020204" pitchFamily="34" charset="0"/>
              </a:rPr>
              <a:t>Results</a:t>
            </a:r>
            <a:endParaRPr lang="en-IE" sz="5400" b="1" dirty="0">
              <a:solidFill>
                <a:srgbClr val="47988B"/>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B24EBF6C-18C5-B542-83EC-BE421CD253D5}"/>
              </a:ext>
            </a:extLst>
          </p:cNvPr>
          <p:cNvSpPr txBox="1"/>
          <p:nvPr/>
        </p:nvSpPr>
        <p:spPr>
          <a:xfrm>
            <a:off x="876196" y="20923794"/>
            <a:ext cx="13709650" cy="923330"/>
          </a:xfrm>
          <a:prstGeom prst="rect">
            <a:avLst/>
          </a:prstGeom>
          <a:noFill/>
          <a:ln>
            <a:noFill/>
          </a:ln>
        </p:spPr>
        <p:txBody>
          <a:bodyPr wrap="square" rtlCol="0">
            <a:spAutoFit/>
          </a:bodyPr>
          <a:lstStyle/>
          <a:p>
            <a:pPr algn="ctr"/>
            <a:r>
              <a:rPr lang="en-IE" sz="5400" b="1" dirty="0" smtClean="0">
                <a:solidFill>
                  <a:srgbClr val="47988B"/>
                </a:solidFill>
                <a:latin typeface="Arial" panose="020B0604020202020204" pitchFamily="34" charset="0"/>
                <a:cs typeface="Arial" panose="020B0604020202020204" pitchFamily="34" charset="0"/>
              </a:rPr>
              <a:t>Method</a:t>
            </a:r>
            <a:endParaRPr lang="en-IE" sz="5400" b="1" dirty="0">
              <a:solidFill>
                <a:srgbClr val="47988B"/>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0DF0BEA-8152-954D-B582-F423782B2395}"/>
              </a:ext>
            </a:extLst>
          </p:cNvPr>
          <p:cNvSpPr txBox="1"/>
          <p:nvPr/>
        </p:nvSpPr>
        <p:spPr>
          <a:xfrm>
            <a:off x="1574799" y="28817142"/>
            <a:ext cx="7772400" cy="923330"/>
          </a:xfrm>
          <a:prstGeom prst="rect">
            <a:avLst/>
          </a:prstGeom>
          <a:noFill/>
          <a:ln>
            <a:noFill/>
          </a:ln>
        </p:spPr>
        <p:txBody>
          <a:bodyPr wrap="square" rtlCol="0">
            <a:spAutoFit/>
          </a:bodyPr>
          <a:lstStyle/>
          <a:p>
            <a:pPr algn="ctr"/>
            <a:r>
              <a:rPr lang="en-IE" sz="5400" b="1" dirty="0">
                <a:solidFill>
                  <a:srgbClr val="47988B"/>
                </a:solidFill>
                <a:latin typeface="Arial" panose="020B0604020202020204" pitchFamily="34" charset="0"/>
                <a:cs typeface="Arial" panose="020B0604020202020204" pitchFamily="34" charset="0"/>
              </a:rPr>
              <a:t>Conclusion</a:t>
            </a:r>
          </a:p>
        </p:txBody>
      </p:sp>
      <p:pic>
        <p:nvPicPr>
          <p:cNvPr id="16" name="Picture 15">
            <a:extLst>
              <a:ext uri="{FF2B5EF4-FFF2-40B4-BE49-F238E27FC236}">
                <a16:creationId xmlns:a16="http://schemas.microsoft.com/office/drawing/2014/main" id="{A2B9E299-B6B8-F44F-A028-6578B1E03389}"/>
              </a:ext>
            </a:extLst>
          </p:cNvPr>
          <p:cNvPicPr>
            <a:picLocks noChangeAspect="1"/>
          </p:cNvPicPr>
          <p:nvPr/>
        </p:nvPicPr>
        <p:blipFill>
          <a:blip r:embed="rId2"/>
          <a:stretch>
            <a:fillRect/>
          </a:stretch>
        </p:blipFill>
        <p:spPr>
          <a:xfrm>
            <a:off x="13223230" y="775250"/>
            <a:ext cx="8776874" cy="2611471"/>
          </a:xfrm>
          <a:prstGeom prst="rect">
            <a:avLst/>
          </a:prstGeom>
        </p:spPr>
      </p:pic>
      <p:pic>
        <p:nvPicPr>
          <p:cNvPr id="24" name="Picture 23">
            <a:extLst>
              <a:ext uri="{FF2B5EF4-FFF2-40B4-BE49-F238E27FC236}">
                <a16:creationId xmlns:a16="http://schemas.microsoft.com/office/drawing/2014/main" id="{894068E8-E9FB-1F43-8E2E-49BB6F69CFD1}"/>
              </a:ext>
            </a:extLst>
          </p:cNvPr>
          <p:cNvPicPr>
            <a:picLocks noChangeAspect="1"/>
          </p:cNvPicPr>
          <p:nvPr/>
        </p:nvPicPr>
        <p:blipFill>
          <a:blip r:embed="rId3"/>
          <a:stretch>
            <a:fillRect/>
          </a:stretch>
        </p:blipFill>
        <p:spPr>
          <a:xfrm>
            <a:off x="23652993" y="602506"/>
            <a:ext cx="2144862" cy="3110870"/>
          </a:xfrm>
          <a:prstGeom prst="rect">
            <a:avLst/>
          </a:prstGeom>
        </p:spPr>
      </p:pic>
      <p:sp>
        <p:nvSpPr>
          <p:cNvPr id="33" name="TextBox 32">
            <a:extLst>
              <a:ext uri="{FF2B5EF4-FFF2-40B4-BE49-F238E27FC236}">
                <a16:creationId xmlns:a16="http://schemas.microsoft.com/office/drawing/2014/main" id="{8B76349F-3873-4143-91CD-C100A664264C}"/>
              </a:ext>
            </a:extLst>
          </p:cNvPr>
          <p:cNvSpPr txBox="1"/>
          <p:nvPr/>
        </p:nvSpPr>
        <p:spPr>
          <a:xfrm>
            <a:off x="473802" y="3688551"/>
            <a:ext cx="29327607" cy="707886"/>
          </a:xfrm>
          <a:prstGeom prst="rect">
            <a:avLst/>
          </a:prstGeom>
          <a:noFill/>
        </p:spPr>
        <p:txBody>
          <a:bodyPr wrap="square" rtlCol="0">
            <a:spAutoFit/>
          </a:bodyPr>
          <a:lstStyle/>
          <a:p>
            <a:endParaRPr lang="en-GB" sz="4000" dirty="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F96915B0-C141-4495-B39C-D81E899E3B63}"/>
              </a:ext>
            </a:extLst>
          </p:cNvPr>
          <p:cNvSpPr txBox="1"/>
          <p:nvPr/>
        </p:nvSpPr>
        <p:spPr>
          <a:xfrm>
            <a:off x="0" y="3386721"/>
            <a:ext cx="29912391" cy="4401205"/>
          </a:xfrm>
          <a:prstGeom prst="rect">
            <a:avLst/>
          </a:prstGeom>
          <a:noFill/>
        </p:spPr>
        <p:txBody>
          <a:bodyPr wrap="square" rtlCol="0">
            <a:spAutoFit/>
          </a:bodyPr>
          <a:lstStyle/>
          <a:p>
            <a:pPr algn="ctr"/>
            <a:r>
              <a:rPr lang="en-IE" sz="7200" dirty="0" smtClean="0">
                <a:latin typeface="Arial" panose="020B0604020202020204" pitchFamily="34" charset="0"/>
                <a:cs typeface="Arial" panose="020B0604020202020204" pitchFamily="34" charset="0"/>
              </a:rPr>
              <a:t>Feedback from adolescents and parents on the transition process to an adult Inflammatory Bowel Disease (IBD) service</a:t>
            </a:r>
          </a:p>
          <a:p>
            <a:pPr algn="ctr"/>
            <a:r>
              <a:rPr lang="en-IE" sz="4800" dirty="0" smtClean="0">
                <a:latin typeface="Arial" panose="020B0604020202020204" pitchFamily="34" charset="0"/>
                <a:cs typeface="Arial" panose="020B0604020202020204" pitchFamily="34" charset="0"/>
              </a:rPr>
              <a:t>Mary </a:t>
            </a:r>
            <a:r>
              <a:rPr lang="en-IE" sz="4800" dirty="0">
                <a:latin typeface="Arial" panose="020B0604020202020204" pitchFamily="34" charset="0"/>
                <a:cs typeface="Arial" panose="020B0604020202020204" pitchFamily="34" charset="0"/>
              </a:rPr>
              <a:t>Hamzawi, Susan Brannick, Yvonne </a:t>
            </a:r>
            <a:r>
              <a:rPr lang="en-IE" sz="4800" dirty="0" smtClean="0">
                <a:latin typeface="Arial" panose="020B0604020202020204" pitchFamily="34" charset="0"/>
                <a:cs typeface="Arial" panose="020B0604020202020204" pitchFamily="34" charset="0"/>
              </a:rPr>
              <a:t>Hickey, Orna Brett Kilmurray, Fiona Jones, Prof </a:t>
            </a:r>
            <a:r>
              <a:rPr lang="en-IE" sz="4800" dirty="0">
                <a:latin typeface="Arial" panose="020B0604020202020204" pitchFamily="34" charset="0"/>
                <a:cs typeface="Arial" panose="020B0604020202020204" pitchFamily="34" charset="0"/>
              </a:rPr>
              <a:t>Glen Doherty, Prof Hugh Mulcahy</a:t>
            </a:r>
            <a:r>
              <a:rPr lang="en-IE" sz="4800" dirty="0" smtClean="0">
                <a:latin typeface="Arial" panose="020B0604020202020204" pitchFamily="34" charset="0"/>
                <a:cs typeface="Arial" panose="020B0604020202020204" pitchFamily="34" charset="0"/>
              </a:rPr>
              <a:t>,  </a:t>
            </a:r>
            <a:r>
              <a:rPr lang="en-IE" sz="4800" dirty="0">
                <a:latin typeface="Arial" panose="020B0604020202020204" pitchFamily="34" charset="0"/>
                <a:cs typeface="Arial" panose="020B0604020202020204" pitchFamily="34" charset="0"/>
              </a:rPr>
              <a:t>Dr Juliette Sheridan, Dr G. Cullen</a:t>
            </a:r>
            <a:endParaRPr lang="en-GB" sz="4800" dirty="0">
              <a:latin typeface="Arial" panose="020B0604020202020204" pitchFamily="34" charset="0"/>
              <a:cs typeface="Arial" panose="020B0604020202020204" pitchFamily="34" charset="0"/>
            </a:endParaRPr>
          </a:p>
          <a:p>
            <a:pPr algn="ctr"/>
            <a:endParaRPr lang="en-US" altLang="en-US" sz="4000" b="1" dirty="0">
              <a:solidFill>
                <a:schemeClr val="bg1"/>
              </a:solidFill>
              <a:latin typeface="Arial" panose="020B0604020202020204" pitchFamily="34" charset="0"/>
              <a:cs typeface="Arial" panose="020B0604020202020204" pitchFamily="34" charset="0"/>
            </a:endParaRPr>
          </a:p>
        </p:txBody>
      </p:sp>
      <p:sp>
        <p:nvSpPr>
          <p:cNvPr id="40" name="Content Placeholder 2">
            <a:extLst>
              <a:ext uri="{FF2B5EF4-FFF2-40B4-BE49-F238E27FC236}">
                <a16:creationId xmlns:a16="http://schemas.microsoft.com/office/drawing/2014/main" id="{9675FDC6-C4B0-40AE-999E-E75DF58AAD69}"/>
              </a:ext>
            </a:extLst>
          </p:cNvPr>
          <p:cNvSpPr txBox="1">
            <a:spLocks/>
          </p:cNvSpPr>
          <p:nvPr/>
        </p:nvSpPr>
        <p:spPr>
          <a:xfrm>
            <a:off x="538250" y="21343588"/>
            <a:ext cx="12684980" cy="5776235"/>
          </a:xfrm>
          <a:prstGeom prst="rect">
            <a:avLst/>
          </a:prstGeom>
        </p:spPr>
        <p:txBody>
          <a:bodyPr/>
          <a:lst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endParaRPr lang="en-GB" altLang="en-US" sz="1600" dirty="0"/>
          </a:p>
          <a:p>
            <a:pPr marL="0" indent="0">
              <a:buNone/>
            </a:pPr>
            <a:r>
              <a:rPr lang="en-IE" sz="4000" dirty="0" smtClean="0">
                <a:latin typeface="Arial" panose="020B0604020202020204" pitchFamily="34" charset="0"/>
                <a:cs typeface="Arial" panose="020B0604020202020204" pitchFamily="34" charset="0"/>
              </a:rPr>
              <a:t>13 adolescents, diagnosed with IBD in the paediatric tertiary referral hospital, and </a:t>
            </a:r>
            <a:r>
              <a:rPr lang="en-IE" sz="4000" dirty="0">
                <a:latin typeface="Arial" panose="020B0604020202020204" pitchFamily="34" charset="0"/>
                <a:cs typeface="Arial" panose="020B0604020202020204" pitchFamily="34" charset="0"/>
              </a:rPr>
              <a:t>their parents/carer (7) who have been attending </a:t>
            </a:r>
            <a:r>
              <a:rPr lang="en-IE" sz="4000" dirty="0" smtClean="0">
                <a:latin typeface="Arial" panose="020B0604020202020204" pitchFamily="34" charset="0"/>
                <a:cs typeface="Arial" panose="020B0604020202020204" pitchFamily="34" charset="0"/>
              </a:rPr>
              <a:t>the adult </a:t>
            </a:r>
            <a:r>
              <a:rPr lang="en-IE" sz="4000" dirty="0">
                <a:latin typeface="Arial" panose="020B0604020202020204" pitchFamily="34" charset="0"/>
                <a:cs typeface="Arial" panose="020B0604020202020204" pitchFamily="34" charset="0"/>
              </a:rPr>
              <a:t>service for 1 year were invited to complete a service designed, patient experience </a:t>
            </a:r>
            <a:r>
              <a:rPr lang="en-IE" sz="4000" dirty="0" smtClean="0">
                <a:latin typeface="Arial" panose="020B0604020202020204" pitchFamily="34" charset="0"/>
                <a:cs typeface="Arial" panose="020B0604020202020204" pitchFamily="34" charset="0"/>
              </a:rPr>
              <a:t>questionnaire. Findings would </a:t>
            </a:r>
            <a:r>
              <a:rPr lang="en-IE" sz="4000" dirty="0" smtClean="0">
                <a:latin typeface="Arial" panose="020B0604020202020204" pitchFamily="34" charset="0"/>
                <a:cs typeface="Arial" panose="020B0604020202020204" pitchFamily="34" charset="0"/>
              </a:rPr>
              <a:t>inform </a:t>
            </a:r>
            <a:r>
              <a:rPr lang="en-IE" sz="4000" dirty="0">
                <a:latin typeface="Arial" panose="020B0604020202020204" pitchFamily="34" charset="0"/>
                <a:cs typeface="Arial" panose="020B0604020202020204" pitchFamily="34" charset="0"/>
              </a:rPr>
              <a:t>how well they have adapted to adult services</a:t>
            </a:r>
            <a:r>
              <a:rPr lang="en-IE" sz="4000" dirty="0" smtClean="0">
                <a:latin typeface="Arial" panose="020B0604020202020204" pitchFamily="34" charset="0"/>
                <a:cs typeface="Arial" panose="020B0604020202020204" pitchFamily="34" charset="0"/>
              </a:rPr>
              <a:t>.</a:t>
            </a:r>
          </a:p>
          <a:p>
            <a:pPr marL="0" indent="0">
              <a:buNone/>
            </a:pPr>
            <a:r>
              <a:rPr lang="en-IE" sz="4000" dirty="0" smtClean="0">
                <a:latin typeface="Arial" panose="020B0604020202020204" pitchFamily="34" charset="0"/>
                <a:cs typeface="Arial" panose="020B0604020202020204" pitchFamily="34" charset="0"/>
              </a:rPr>
              <a:t>Items </a:t>
            </a:r>
            <a:r>
              <a:rPr lang="en-IE" sz="4000" dirty="0">
                <a:latin typeface="Arial" panose="020B0604020202020204" pitchFamily="34" charset="0"/>
                <a:cs typeface="Arial" panose="020B0604020202020204" pitchFamily="34" charset="0"/>
              </a:rPr>
              <a:t>from The Brief Illness Perception Questionnaire (B-IPQ) were used to measure how participants understand and are impacted by their </a:t>
            </a:r>
            <a:r>
              <a:rPr lang="en-IE" sz="4000" dirty="0" smtClean="0">
                <a:latin typeface="Arial" panose="020B0604020202020204" pitchFamily="34" charset="0"/>
                <a:cs typeface="Arial" panose="020B0604020202020204" pitchFamily="34" charset="0"/>
              </a:rPr>
              <a:t>IBD during the transition process. </a:t>
            </a:r>
            <a:r>
              <a:rPr lang="en-IE" sz="4000" dirty="0">
                <a:latin typeface="Arial" panose="020B0604020202020204" pitchFamily="34" charset="0"/>
                <a:cs typeface="Arial" panose="020B0604020202020204" pitchFamily="34" charset="0"/>
              </a:rPr>
              <a:t>Negative illness perceptions are associated with anxiety, depression and poor quality of </a:t>
            </a:r>
            <a:r>
              <a:rPr lang="en-IE" sz="4000" dirty="0" smtClean="0">
                <a:latin typeface="Arial" panose="020B0604020202020204" pitchFamily="34" charset="0"/>
                <a:cs typeface="Arial" panose="020B0604020202020204" pitchFamily="34" charset="0"/>
              </a:rPr>
              <a:t>life. </a:t>
            </a:r>
            <a:endParaRPr lang="en-IE" sz="4000" dirty="0">
              <a:latin typeface="Arial" panose="020B0604020202020204" pitchFamily="34" charset="0"/>
              <a:cs typeface="Arial" panose="020B0604020202020204" pitchFamily="34" charset="0"/>
            </a:endParaRPr>
          </a:p>
          <a:p>
            <a:endParaRPr lang="en-GB" altLang="en-US" sz="1600" dirty="0"/>
          </a:p>
          <a:p>
            <a:pPr>
              <a:buFont typeface="Arial" panose="020B0604020202020204" pitchFamily="34" charset="0"/>
              <a:buNone/>
            </a:pPr>
            <a:endParaRPr lang="en-GB" altLang="en-US" sz="1600" dirty="0"/>
          </a:p>
        </p:txBody>
      </p:sp>
      <p:sp>
        <p:nvSpPr>
          <p:cNvPr id="2" name="Rectangle 1"/>
          <p:cNvSpPr/>
          <p:nvPr/>
        </p:nvSpPr>
        <p:spPr>
          <a:xfrm>
            <a:off x="14478000" y="9716399"/>
            <a:ext cx="14721840" cy="20405586"/>
          </a:xfrm>
          <a:prstGeom prst="rect">
            <a:avLst/>
          </a:prstGeom>
        </p:spPr>
        <p:txBody>
          <a:bodyPr wrap="square">
            <a:spAutoFit/>
          </a:bodyPr>
          <a:lstStyle/>
          <a:p>
            <a:r>
              <a:rPr lang="en-IE" sz="4000" dirty="0">
                <a:latin typeface="Arial" panose="020B0604020202020204" pitchFamily="34" charset="0"/>
                <a:ea typeface="Times New Roman" panose="02020603050405020304" pitchFamily="18" charset="0"/>
              </a:rPr>
              <a:t>Of the 13 responses from adolescents 85% </a:t>
            </a:r>
            <a:r>
              <a:rPr lang="en-IE" sz="4000" dirty="0" smtClean="0">
                <a:latin typeface="Arial" panose="020B0604020202020204" pitchFamily="34" charset="0"/>
                <a:ea typeface="Times New Roman" panose="02020603050405020304" pitchFamily="18" charset="0"/>
              </a:rPr>
              <a:t> </a:t>
            </a:r>
            <a:r>
              <a:rPr lang="en-IE" sz="4000" dirty="0">
                <a:latin typeface="Arial" panose="020B0604020202020204" pitchFamily="34" charset="0"/>
                <a:ea typeface="Times New Roman" panose="02020603050405020304" pitchFamily="18" charset="0"/>
              </a:rPr>
              <a:t>felt ready to leave the children services at time of transfer compared to 71</a:t>
            </a:r>
            <a:r>
              <a:rPr lang="en-IE" sz="4000" dirty="0" smtClean="0">
                <a:latin typeface="Arial" panose="020B0604020202020204" pitchFamily="34" charset="0"/>
                <a:ea typeface="Times New Roman" panose="02020603050405020304" pitchFamily="18" charset="0"/>
              </a:rPr>
              <a:t>% of </a:t>
            </a:r>
            <a:r>
              <a:rPr lang="en-IE" sz="4000" dirty="0">
                <a:latin typeface="Arial" panose="020B0604020202020204" pitchFamily="34" charset="0"/>
                <a:ea typeface="Times New Roman" panose="02020603050405020304" pitchFamily="18" charset="0"/>
              </a:rPr>
              <a:t>the parents</a:t>
            </a:r>
            <a:r>
              <a:rPr lang="en-IE" sz="4000" dirty="0" smtClean="0">
                <a:latin typeface="Arial" panose="020B0604020202020204" pitchFamily="34" charset="0"/>
                <a:ea typeface="Times New Roman" panose="02020603050405020304" pitchFamily="18" charset="0"/>
              </a:rPr>
              <a:t>.</a:t>
            </a:r>
          </a:p>
          <a:p>
            <a:endParaRPr lang="en-IE" sz="4000" dirty="0">
              <a:latin typeface="Arial" panose="020B0604020202020204" pitchFamily="34" charset="0"/>
              <a:ea typeface="Times New Roman" panose="02020603050405020304" pitchFamily="18" charset="0"/>
            </a:endParaRPr>
          </a:p>
          <a:p>
            <a:r>
              <a:rPr lang="en-IE" sz="4000" dirty="0" smtClean="0">
                <a:latin typeface="Arial" panose="020B0604020202020204" pitchFamily="34" charset="0"/>
                <a:ea typeface="Times New Roman" panose="02020603050405020304" pitchFamily="18" charset="0"/>
              </a:rPr>
              <a:t>Concerns </a:t>
            </a:r>
            <a:r>
              <a:rPr lang="en-IE" sz="4000" dirty="0">
                <a:latin typeface="Arial" panose="020B0604020202020204" pitchFamily="34" charset="0"/>
                <a:ea typeface="Times New Roman" panose="02020603050405020304" pitchFamily="18" charset="0"/>
              </a:rPr>
              <a:t>about transfer was present for </a:t>
            </a:r>
            <a:r>
              <a:rPr lang="en-IE" sz="4000" dirty="0" smtClean="0">
                <a:latin typeface="Arial" panose="020B0604020202020204" pitchFamily="34" charset="0"/>
                <a:ea typeface="Times New Roman" panose="02020603050405020304" pitchFamily="18" charset="0"/>
              </a:rPr>
              <a:t>86% of </a:t>
            </a:r>
            <a:r>
              <a:rPr lang="en-IE" sz="4000" dirty="0">
                <a:latin typeface="Arial" panose="020B0604020202020204" pitchFamily="34" charset="0"/>
                <a:ea typeface="Times New Roman" panose="02020603050405020304" pitchFamily="18" charset="0"/>
              </a:rPr>
              <a:t>parents, but only 31% </a:t>
            </a:r>
            <a:r>
              <a:rPr lang="en-IE" sz="4000" dirty="0" smtClean="0">
                <a:latin typeface="Arial" panose="020B0604020202020204" pitchFamily="34" charset="0"/>
                <a:ea typeface="Times New Roman" panose="02020603050405020304" pitchFamily="18" charset="0"/>
              </a:rPr>
              <a:t> </a:t>
            </a:r>
            <a:r>
              <a:rPr lang="en-IE" sz="4000" dirty="0">
                <a:latin typeface="Arial" panose="020B0604020202020204" pitchFamily="34" charset="0"/>
                <a:ea typeface="Times New Roman" panose="02020603050405020304" pitchFamily="18" charset="0"/>
              </a:rPr>
              <a:t>of the adolescents were concerned</a:t>
            </a:r>
            <a:r>
              <a:rPr lang="en-IE" sz="4000" dirty="0" smtClean="0">
                <a:latin typeface="Arial" panose="020B0604020202020204" pitchFamily="34" charset="0"/>
                <a:ea typeface="Times New Roman" panose="02020603050405020304" pitchFamily="18" charset="0"/>
              </a:rPr>
              <a:t>.</a:t>
            </a:r>
          </a:p>
          <a:p>
            <a:endParaRPr lang="en-IE" sz="4000" dirty="0" smtClean="0">
              <a:latin typeface="Arial" panose="020B0604020202020204" pitchFamily="34" charset="0"/>
              <a:ea typeface="Times New Roman" panose="02020603050405020304" pitchFamily="18" charset="0"/>
            </a:endParaRPr>
          </a:p>
          <a:p>
            <a:r>
              <a:rPr lang="en-IE" sz="4000" dirty="0" smtClean="0">
                <a:latin typeface="Arial" panose="020B0604020202020204" pitchFamily="34" charset="0"/>
                <a:ea typeface="Times New Roman" panose="02020603050405020304" pitchFamily="18" charset="0"/>
              </a:rPr>
              <a:t>The majority, 92% of </a:t>
            </a:r>
            <a:r>
              <a:rPr lang="en-IE" sz="4000" dirty="0">
                <a:latin typeface="Arial" panose="020B0604020202020204" pitchFamily="34" charset="0"/>
                <a:ea typeface="Times New Roman" panose="02020603050405020304" pitchFamily="18" charset="0"/>
              </a:rPr>
              <a:t>the adolescents felt they had a chance to talk about their concerns and would also be happy to individually contact the IBD nurses with questions. </a:t>
            </a:r>
            <a:endParaRPr lang="en-IE" sz="4000" dirty="0" smtClean="0">
              <a:latin typeface="Arial" panose="020B0604020202020204" pitchFamily="34" charset="0"/>
              <a:ea typeface="Times New Roman" panose="02020603050405020304" pitchFamily="18" charset="0"/>
            </a:endParaRPr>
          </a:p>
          <a:p>
            <a:endParaRPr lang="en-IE" sz="4000" dirty="0" smtClean="0">
              <a:latin typeface="Arial" panose="020B0604020202020204" pitchFamily="34" charset="0"/>
              <a:ea typeface="Times New Roman" panose="02020603050405020304" pitchFamily="18" charset="0"/>
            </a:endParaRPr>
          </a:p>
          <a:p>
            <a:r>
              <a:rPr lang="en-IE" sz="4000" dirty="0" smtClean="0">
                <a:latin typeface="Arial" panose="020B0604020202020204" pitchFamily="34" charset="0"/>
                <a:ea typeface="Times New Roman" panose="02020603050405020304" pitchFamily="18" charset="0"/>
              </a:rPr>
              <a:t>Only </a:t>
            </a:r>
            <a:r>
              <a:rPr lang="en-IE" sz="4000" dirty="0" smtClean="0">
                <a:latin typeface="Arial" panose="020B0604020202020204" pitchFamily="34" charset="0"/>
                <a:ea typeface="Times New Roman" panose="02020603050405020304" pitchFamily="18" charset="0"/>
              </a:rPr>
              <a:t>23% </a:t>
            </a:r>
            <a:r>
              <a:rPr lang="en-IE" sz="4000" dirty="0">
                <a:latin typeface="Arial" panose="020B0604020202020204" pitchFamily="34" charset="0"/>
                <a:ea typeface="Times New Roman" panose="02020603050405020304" pitchFamily="18" charset="0"/>
              </a:rPr>
              <a:t>would like the IBD nurses to contact parents directly for information/medical updates</a:t>
            </a:r>
            <a:r>
              <a:rPr lang="en-IE" sz="4000" dirty="0" smtClean="0">
                <a:latin typeface="Arial" panose="020B0604020202020204" pitchFamily="34" charset="0"/>
                <a:ea typeface="Times New Roman" panose="02020603050405020304" pitchFamily="18" charset="0"/>
              </a:rPr>
              <a:t>.</a:t>
            </a:r>
          </a:p>
          <a:p>
            <a:endParaRPr lang="en-IE" sz="4000" dirty="0">
              <a:latin typeface="Arial" panose="020B0604020202020204" pitchFamily="34" charset="0"/>
              <a:ea typeface="Times New Roman" panose="02020603050405020304" pitchFamily="18" charset="0"/>
            </a:endParaRPr>
          </a:p>
          <a:p>
            <a:r>
              <a:rPr lang="en-IE" sz="4000" dirty="0" smtClean="0">
                <a:latin typeface="Arial" panose="020B0604020202020204" pitchFamily="34" charset="0"/>
                <a:ea typeface="Times New Roman" panose="02020603050405020304" pitchFamily="18" charset="0"/>
              </a:rPr>
              <a:t>A </a:t>
            </a:r>
            <a:r>
              <a:rPr lang="en-IE" sz="4000" dirty="0">
                <a:latin typeface="Arial" panose="020B0604020202020204" pitchFamily="34" charset="0"/>
                <a:ea typeface="Times New Roman" panose="02020603050405020304" pitchFamily="18" charset="0"/>
              </a:rPr>
              <a:t>common theme in the open ended questions for both the adolescents and parents was the change in responsibility with the questions being directly asked to the adolescent and they are now the point of contact for the service</a:t>
            </a:r>
            <a:r>
              <a:rPr lang="en-IE" sz="4000" dirty="0" smtClean="0">
                <a:latin typeface="Arial" panose="020B0604020202020204" pitchFamily="34" charset="0"/>
                <a:ea typeface="Times New Roman" panose="02020603050405020304" pitchFamily="18" charset="0"/>
              </a:rPr>
              <a:t>.</a:t>
            </a:r>
          </a:p>
          <a:p>
            <a:endParaRPr lang="en-IE" sz="4000" dirty="0" smtClean="0">
              <a:latin typeface="Arial" panose="020B0604020202020204" pitchFamily="34" charset="0"/>
              <a:ea typeface="Times New Roman" panose="02020603050405020304" pitchFamily="18" charset="0"/>
            </a:endParaRPr>
          </a:p>
          <a:p>
            <a:r>
              <a:rPr lang="en-IE" sz="4000" dirty="0" smtClean="0">
                <a:latin typeface="Arial" panose="020B0604020202020204" pitchFamily="34" charset="0"/>
                <a:ea typeface="Times New Roman" panose="02020603050405020304" pitchFamily="18" charset="0"/>
              </a:rPr>
              <a:t>The </a:t>
            </a:r>
            <a:r>
              <a:rPr lang="en-IE" sz="4000" dirty="0">
                <a:latin typeface="Arial" panose="020B0604020202020204" pitchFamily="34" charset="0"/>
                <a:ea typeface="Times New Roman" panose="02020603050405020304" pitchFamily="18" charset="0"/>
              </a:rPr>
              <a:t>most common topics for more information provision were fatigue, stress, and diet and getting this from a website or individually were the preferred methods. </a:t>
            </a:r>
            <a:endParaRPr lang="en-IE" sz="4000" dirty="0" smtClean="0">
              <a:latin typeface="Arial" panose="020B0604020202020204" pitchFamily="34" charset="0"/>
              <a:ea typeface="Times New Roman" panose="02020603050405020304" pitchFamily="18" charset="0"/>
            </a:endParaRPr>
          </a:p>
          <a:p>
            <a:endParaRPr lang="en-IE" sz="4000" dirty="0">
              <a:latin typeface="Arial" panose="020B0604020202020204" pitchFamily="34" charset="0"/>
              <a:ea typeface="Times New Roman" panose="02020603050405020304" pitchFamily="18" charset="0"/>
            </a:endParaRPr>
          </a:p>
          <a:p>
            <a:r>
              <a:rPr lang="en-IE" sz="4000" dirty="0" smtClean="0">
                <a:latin typeface="Arial" panose="020B0604020202020204" pitchFamily="34" charset="0"/>
                <a:ea typeface="Times New Roman" panose="02020603050405020304" pitchFamily="18" charset="0"/>
              </a:rPr>
              <a:t>When </a:t>
            </a:r>
            <a:r>
              <a:rPr lang="en-IE" sz="4000" dirty="0">
                <a:latin typeface="Arial" panose="020B0604020202020204" pitchFamily="34" charset="0"/>
                <a:ea typeface="Times New Roman" panose="02020603050405020304" pitchFamily="18" charset="0"/>
              </a:rPr>
              <a:t>attending clinic appointments adolescents always want to see a doctor but would like the opportunity to meet with the IBD nurse, dietitian and psychologist when </a:t>
            </a:r>
            <a:r>
              <a:rPr lang="en-IE" sz="4000" dirty="0" smtClean="0">
                <a:latin typeface="Arial" panose="020B0604020202020204" pitchFamily="34" charset="0"/>
                <a:ea typeface="Times New Roman" panose="02020603050405020304" pitchFamily="18" charset="0"/>
              </a:rPr>
              <a:t>required</a:t>
            </a:r>
          </a:p>
          <a:p>
            <a:endParaRPr lang="en-IE" sz="4000" dirty="0">
              <a:latin typeface="Arial" panose="020B0604020202020204" pitchFamily="34" charset="0"/>
              <a:ea typeface="Times New Roman" panose="02020603050405020304" pitchFamily="18" charset="0"/>
            </a:endParaRPr>
          </a:p>
          <a:p>
            <a:r>
              <a:rPr lang="en-IE" sz="4000" dirty="0" smtClean="0">
                <a:latin typeface="Arial" panose="020B0604020202020204" pitchFamily="34" charset="0"/>
                <a:ea typeface="Times New Roman" panose="02020603050405020304" pitchFamily="18" charset="0"/>
              </a:rPr>
              <a:t>85</a:t>
            </a:r>
            <a:r>
              <a:rPr lang="en-IE" sz="4000" dirty="0">
                <a:latin typeface="Arial" panose="020B0604020202020204" pitchFamily="34" charset="0"/>
                <a:ea typeface="Times New Roman" panose="02020603050405020304" pitchFamily="18" charset="0"/>
              </a:rPr>
              <a:t>% </a:t>
            </a:r>
            <a:r>
              <a:rPr lang="en-IE" sz="4000" dirty="0" smtClean="0">
                <a:latin typeface="Arial" panose="020B0604020202020204" pitchFamily="34" charset="0"/>
                <a:ea typeface="Times New Roman" panose="02020603050405020304" pitchFamily="18" charset="0"/>
              </a:rPr>
              <a:t>of adolescents </a:t>
            </a:r>
            <a:r>
              <a:rPr lang="en-IE" sz="4000" dirty="0">
                <a:latin typeface="Arial" panose="020B0604020202020204" pitchFamily="34" charset="0"/>
                <a:ea typeface="Times New Roman" panose="02020603050405020304" pitchFamily="18" charset="0"/>
              </a:rPr>
              <a:t>would consider using </a:t>
            </a:r>
            <a:r>
              <a:rPr lang="en-IE" sz="4000" dirty="0" smtClean="0">
                <a:latin typeface="Arial" panose="020B0604020202020204" pitchFamily="34" charset="0"/>
                <a:ea typeface="Times New Roman" panose="02020603050405020304" pitchFamily="18" charset="0"/>
              </a:rPr>
              <a:t>an </a:t>
            </a:r>
            <a:r>
              <a:rPr lang="en-IE" sz="4000" dirty="0">
                <a:latin typeface="Arial" panose="020B0604020202020204" pitchFamily="34" charset="0"/>
                <a:ea typeface="Times New Roman" panose="02020603050405020304" pitchFamily="18" charset="0"/>
              </a:rPr>
              <a:t>online self booking system if available. </a:t>
            </a:r>
            <a:endParaRPr lang="en-IE" sz="4000" dirty="0" smtClean="0">
              <a:latin typeface="Arial" panose="020B0604020202020204" pitchFamily="34" charset="0"/>
              <a:ea typeface="Times New Roman" panose="02020603050405020304" pitchFamily="18" charset="0"/>
            </a:endParaRPr>
          </a:p>
          <a:p>
            <a:endParaRPr lang="en-IE" sz="4000" dirty="0">
              <a:latin typeface="Arial" panose="020B0604020202020204" pitchFamily="34" charset="0"/>
              <a:ea typeface="Times New Roman" panose="02020603050405020304" pitchFamily="18" charset="0"/>
            </a:endParaRPr>
          </a:p>
          <a:p>
            <a:r>
              <a:rPr lang="en-IE" sz="4000" dirty="0" smtClean="0">
                <a:latin typeface="Arial" panose="020B0604020202020204" pitchFamily="34" charset="0"/>
                <a:ea typeface="Times New Roman" panose="02020603050405020304" pitchFamily="18" charset="0"/>
              </a:rPr>
              <a:t>50% of </a:t>
            </a:r>
            <a:r>
              <a:rPr lang="en-IE" sz="4000" dirty="0">
                <a:latin typeface="Arial" panose="020B0604020202020204" pitchFamily="34" charset="0"/>
                <a:ea typeface="Times New Roman" panose="02020603050405020304" pitchFamily="18" charset="0"/>
              </a:rPr>
              <a:t>adolescents </a:t>
            </a:r>
            <a:r>
              <a:rPr lang="en-IE" sz="4000" dirty="0" smtClean="0">
                <a:latin typeface="Arial" panose="020B0604020202020204" pitchFamily="34" charset="0"/>
                <a:ea typeface="Times New Roman" panose="02020603050405020304" pitchFamily="18" charset="0"/>
              </a:rPr>
              <a:t>reported </a:t>
            </a:r>
            <a:r>
              <a:rPr lang="en-IE" sz="4000" dirty="0">
                <a:latin typeface="Arial" panose="020B0604020202020204" pitchFamily="34" charset="0"/>
                <a:ea typeface="Times New Roman" panose="02020603050405020304" pitchFamily="18" charset="0"/>
              </a:rPr>
              <a:t>that their IBD affected them emotionally and were concerned about their </a:t>
            </a:r>
            <a:r>
              <a:rPr lang="en-IE" sz="4000" dirty="0" smtClean="0">
                <a:latin typeface="Arial" panose="020B0604020202020204" pitchFamily="34" charset="0"/>
                <a:ea typeface="Times New Roman" panose="02020603050405020304" pitchFamily="18" charset="0"/>
              </a:rPr>
              <a:t>illness demonstrating the need for MDT support.</a:t>
            </a:r>
            <a:endParaRPr lang="en-IE" sz="4000" dirty="0"/>
          </a:p>
        </p:txBody>
      </p:sp>
      <p:sp>
        <p:nvSpPr>
          <p:cNvPr id="18" name="Oval Callout 17"/>
          <p:cNvSpPr>
            <a:spLocks noChangeArrowheads="1"/>
          </p:cNvSpPr>
          <p:nvPr/>
        </p:nvSpPr>
        <p:spPr bwMode="auto">
          <a:xfrm>
            <a:off x="1164031" y="37778852"/>
            <a:ext cx="7948613" cy="3730625"/>
          </a:xfrm>
          <a:prstGeom prst="wedgeEllipseCallout">
            <a:avLst>
              <a:gd name="adj1" fmla="val -20833"/>
              <a:gd name="adj2" fmla="val 62500"/>
            </a:avLst>
          </a:prstGeom>
          <a:solidFill>
            <a:srgbClr val="94D2B5"/>
          </a:solidFill>
          <a:ln w="9525" algn="ctr">
            <a:solidFill>
              <a:schemeClr val="tx1"/>
            </a:solidFill>
            <a:round/>
            <a:headEnd/>
            <a:tailEnd/>
          </a:ln>
        </p:spPr>
        <p:txBody>
          <a:bodyPr anchor="ctr"/>
          <a:lstStyle>
            <a:defPPr>
              <a:defRPr lang="en-US"/>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a:lstStyle>
          <a:p>
            <a:pPr algn="ctr"/>
            <a:r>
              <a:rPr lang="en-IE" altLang="en-US" sz="3600" dirty="0" smtClean="0">
                <a:latin typeface="Open Sans" pitchFamily="34" charset="0"/>
              </a:rPr>
              <a:t>Its basically the same except doctors speak directly to you </a:t>
            </a:r>
            <a:r>
              <a:rPr lang="en-IE" altLang="en-US" sz="3600" dirty="0" smtClean="0">
                <a:latin typeface="Open Sans" pitchFamily="34" charset="0"/>
                <a:sym typeface="Wingdings" panose="05000000000000000000" pitchFamily="2" charset="2"/>
              </a:rPr>
              <a:t></a:t>
            </a:r>
            <a:endParaRPr lang="en-IE" altLang="en-US" sz="3600" dirty="0">
              <a:latin typeface="Open Sans" pitchFamily="34" charset="0"/>
            </a:endParaRPr>
          </a:p>
        </p:txBody>
      </p:sp>
      <p:sp>
        <p:nvSpPr>
          <p:cNvPr id="22" name="Oval Callout 21"/>
          <p:cNvSpPr>
            <a:spLocks noChangeArrowheads="1"/>
          </p:cNvSpPr>
          <p:nvPr/>
        </p:nvSpPr>
        <p:spPr bwMode="auto">
          <a:xfrm>
            <a:off x="10611539" y="37023516"/>
            <a:ext cx="7948613" cy="3730625"/>
          </a:xfrm>
          <a:prstGeom prst="wedgeEllipseCallout">
            <a:avLst>
              <a:gd name="adj1" fmla="val -20833"/>
              <a:gd name="adj2" fmla="val 62500"/>
            </a:avLst>
          </a:prstGeom>
          <a:solidFill>
            <a:srgbClr val="94D2B5"/>
          </a:solidFill>
          <a:ln w="9525" algn="ctr">
            <a:solidFill>
              <a:schemeClr val="tx1"/>
            </a:solidFill>
            <a:round/>
            <a:headEnd/>
            <a:tailEnd/>
          </a:ln>
        </p:spPr>
        <p:txBody>
          <a:bodyPr anchor="ctr"/>
          <a:lstStyle>
            <a:defPPr>
              <a:defRPr lang="en-US"/>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a:lstStyle>
          <a:p>
            <a:pPr algn="ctr"/>
            <a:r>
              <a:rPr lang="en-IE" altLang="en-US" sz="3600" dirty="0" smtClean="0">
                <a:latin typeface="Open Sans" pitchFamily="34" charset="0"/>
              </a:rPr>
              <a:t>They(adult team) put more faith in you  and remember important details</a:t>
            </a:r>
            <a:endParaRPr lang="en-IE" altLang="en-US" sz="3600" dirty="0">
              <a:latin typeface="Open Sans" pitchFamily="34" charset="0"/>
            </a:endParaRPr>
          </a:p>
        </p:txBody>
      </p:sp>
      <p:pic>
        <p:nvPicPr>
          <p:cNvPr id="23" name="Content Placehold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802" y="15072474"/>
            <a:ext cx="11735924" cy="557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Callout 24"/>
          <p:cNvSpPr>
            <a:spLocks noChangeArrowheads="1"/>
          </p:cNvSpPr>
          <p:nvPr/>
        </p:nvSpPr>
        <p:spPr bwMode="auto">
          <a:xfrm>
            <a:off x="20059047" y="35949062"/>
            <a:ext cx="7948613" cy="3730625"/>
          </a:xfrm>
          <a:prstGeom prst="wedgeEllipseCallout">
            <a:avLst>
              <a:gd name="adj1" fmla="val -20833"/>
              <a:gd name="adj2" fmla="val 62500"/>
            </a:avLst>
          </a:prstGeom>
          <a:solidFill>
            <a:srgbClr val="94D2B5"/>
          </a:solidFill>
          <a:ln w="9525" algn="ctr">
            <a:solidFill>
              <a:schemeClr val="tx1"/>
            </a:solidFill>
            <a:round/>
            <a:headEnd/>
            <a:tailEnd/>
          </a:ln>
        </p:spPr>
        <p:txBody>
          <a:bodyPr anchor="ctr"/>
          <a:lstStyle>
            <a:defPPr>
              <a:defRPr lang="en-US"/>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a:lstStyle>
          <a:p>
            <a:pPr algn="ctr"/>
            <a:r>
              <a:rPr lang="en-IE" altLang="en-US" sz="3600" dirty="0" smtClean="0">
                <a:latin typeface="Open Sans" pitchFamily="34" charset="0"/>
              </a:rPr>
              <a:t>I didn’t get to say a proper goodbye to my team in the children’s hospital </a:t>
            </a:r>
            <a:r>
              <a:rPr lang="en-IE" altLang="en-US" sz="3600" dirty="0" smtClean="0">
                <a:latin typeface="Open Sans" pitchFamily="34" charset="0"/>
                <a:sym typeface="Wingdings" panose="05000000000000000000" pitchFamily="2" charset="2"/>
              </a:rPr>
              <a:t></a:t>
            </a:r>
            <a:endParaRPr lang="en-IE" altLang="en-US" sz="3600" dirty="0">
              <a:latin typeface="Open Sans" pitchFamily="34" charset="0"/>
            </a:endParaRPr>
          </a:p>
        </p:txBody>
      </p:sp>
    </p:spTree>
    <p:extLst>
      <p:ext uri="{BB962C8B-B14F-4D97-AF65-F5344CB8AC3E}">
        <p14:creationId xmlns:p14="http://schemas.microsoft.com/office/powerpoint/2010/main" val="11502367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1742</TotalTime>
  <Words>600</Words>
  <Application>Microsoft Office PowerPoint</Application>
  <PresentationFormat>Custom</PresentationFormat>
  <Paragraphs>36</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Times New Roman</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Smith</dc:creator>
  <cp:lastModifiedBy>Mary Hamzawi</cp:lastModifiedBy>
  <cp:revision>68</cp:revision>
  <dcterms:created xsi:type="dcterms:W3CDTF">2017-11-29T15:51:10Z</dcterms:created>
  <dcterms:modified xsi:type="dcterms:W3CDTF">2022-02-14T12:32:12Z</dcterms:modified>
</cp:coreProperties>
</file>